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82" r:id="rId2"/>
    <p:sldId id="258" r:id="rId3"/>
    <p:sldId id="284" r:id="rId4"/>
    <p:sldId id="259" r:id="rId5"/>
    <p:sldId id="283" r:id="rId6"/>
    <p:sldId id="285" r:id="rId7"/>
    <p:sldId id="263" r:id="rId8"/>
    <p:sldId id="267" r:id="rId9"/>
    <p:sldId id="268" r:id="rId10"/>
    <p:sldId id="28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F0222-3987-45D3-9544-A351E3F1A92A}" type="datetimeFigureOut">
              <a:rPr lang="ru-RU" smtClean="0"/>
              <a:pPr/>
              <a:t>13.08.2020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26ABE-C4D3-44B1-8113-066551AC7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26ABE-C4D3-44B1-8113-066551AC71D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7E9394-3DF4-4651-ACAA-C8BE2A87F0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E6239E-6F29-4F52-89B1-2761A8D222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8D54A9-5B67-4339-B7F8-6D4CE16F5E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8C661-E187-4982-B47B-24ABE4BEE6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BF469F-9C94-4CC2-B961-53FFA6A7F6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845954-915B-4834-9620-50760E8A70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388253-E620-4AC5-93E2-4778BD645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FEFB8-C793-441A-9412-C08805F424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A42B85-7B4A-4A6B-917B-1763D8EB65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BAB20F-F85E-49F2-A05C-23CE7B0A96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025869-D2DE-4BC3-9BDA-6C2C080E70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F6073D-74E7-42E2-81CA-48FBF7A17C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b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Херсонський державний університет</a:t>
            </a:r>
            <a:b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Кафедра хімії та фармації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2057400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Сучасні освітні технології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5800" y="3124200"/>
            <a:ext cx="7924800" cy="2215991"/>
          </a:xfrm>
          <a:prstGeom prst="rect">
            <a:avLst/>
          </a:prstGeom>
          <a:ln w="76200">
            <a:solidFill>
              <a:srgbClr val="00B0F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endParaRPr lang="uk-UA" b="1" dirty="0" smtClean="0"/>
          </a:p>
          <a:p>
            <a:r>
              <a:rPr lang="uk-UA" sz="2400" b="1" dirty="0" err="1" smtClean="0"/>
              <a:t>Освітньо</a:t>
            </a:r>
            <a:r>
              <a:rPr lang="uk-UA" sz="2400" b="1" dirty="0" smtClean="0"/>
              <a:t> – професійна програма </a:t>
            </a:r>
          </a:p>
          <a:p>
            <a:r>
              <a:rPr lang="uk-UA" sz="2400" b="1" dirty="0" err="1" smtClean="0"/>
              <a:t>“Середня</a:t>
            </a:r>
            <a:r>
              <a:rPr lang="uk-UA" sz="2400" b="1" dirty="0" smtClean="0"/>
              <a:t> освіта (Хімія)</a:t>
            </a:r>
            <a:r>
              <a:rPr lang="uk-UA" sz="2400" b="1" dirty="0" err="1" smtClean="0"/>
              <a:t>”другого</a:t>
            </a:r>
            <a:r>
              <a:rPr lang="uk-UA" sz="2400" b="1" dirty="0" smtClean="0"/>
              <a:t> (магістерського) рівня вищої освіти за спеціальністю 014 Середня освіта (Хімія), </a:t>
            </a:r>
          </a:p>
          <a:p>
            <a:r>
              <a:rPr lang="uk-UA" sz="2400" b="1" dirty="0" smtClean="0"/>
              <a:t>2 семестр, 241 група, 2020/2021 н. </a:t>
            </a:r>
            <a:r>
              <a:rPr lang="uk-UA" sz="2400" b="1" dirty="0" smtClean="0"/>
              <a:t>рік</a:t>
            </a:r>
            <a:endParaRPr lang="uk-UA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uk-UA" dirty="0" smtClean="0">
                <a:solidFill>
                  <a:srgbClr val="FFFF00"/>
                </a:solidFill>
              </a:rPr>
              <a:t>Проект: </a:t>
            </a:r>
            <a:r>
              <a:rPr lang="uk-UA" dirty="0" smtClean="0">
                <a:solidFill>
                  <a:srgbClr val="FFFF00"/>
                </a:solidFill>
              </a:rPr>
              <a:t>з</a:t>
            </a:r>
            <a:r>
              <a:rPr lang="uk-UA" dirty="0" smtClean="0">
                <a:solidFill>
                  <a:srgbClr val="FFFF00"/>
                </a:solidFill>
              </a:rPr>
              <a:t>робіть </a:t>
            </a:r>
            <a:r>
              <a:rPr lang="uk-UA" dirty="0" smtClean="0">
                <a:solidFill>
                  <a:srgbClr val="FFFF00"/>
                </a:solidFill>
              </a:rPr>
              <a:t>з картоплі гумові чобітки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2971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 rot="1294917">
            <a:off x="3156462" y="1135957"/>
            <a:ext cx="5570102" cy="2068430"/>
          </a:xfrm>
          <a:prstGeom prst="curvedDownArrow">
            <a:avLst>
              <a:gd name="adj1" fmla="val 25000"/>
              <a:gd name="adj2" fmla="val 100204"/>
              <a:gd name="adj3" fmla="val 277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810000"/>
            <a:ext cx="3813175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81000"/>
            <a:ext cx="6096000" cy="5821363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uk-UA" sz="4000" b="1" kern="12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Мета навчальної дисципліни</a:t>
            </a:r>
            <a:r>
              <a:rPr lang="en-US" sz="4000" b="1" kern="12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  <a:endParaRPr lang="uk-UA" sz="4000" b="1" kern="12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en-US" b="1" kern="12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b="1" kern="12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0"/>
            <a:ext cx="2895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flipH="1">
            <a:off x="426711" y="1981200"/>
            <a:ext cx="6583687" cy="4031873"/>
          </a:xfrm>
          <a:prstGeom prst="rect">
            <a:avLst/>
          </a:prstGeom>
          <a:noFill/>
          <a:ln w="76200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формування педагогічної майстерності  майбутніх вчителів з оптимального поєднання освітніх цілей з використанням сучасного змісту, форм, методів та прийомів розвитку у школярів предметних і ключових компетентностей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Завдання навчальної дисципліни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  <a:r>
              <a:rPr lang="uk-U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uk-U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6477000" cy="49530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uk-UA" dirty="0" smtClean="0"/>
              <a:t>ґрунтовне ознайомлення майбутніх вчителів з провідними класифікаційними ознаками сучасних освітніх технологій  та їх значенням для досягнення конкретних цілей навчання школярів; </a:t>
            </a:r>
          </a:p>
          <a:p>
            <a:pPr>
              <a:buFont typeface="Wingdings" pitchFamily="2" charset="2"/>
              <a:buChar char="v"/>
            </a:pPr>
            <a:endParaRPr lang="uk-UA" dirty="0" smtClean="0"/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обґрунтування  значення  методики викладання  спеціальних дисциплін для становлення вчителя, що відповідає сучасним освітнім потребам суспільства;</a:t>
            </a:r>
          </a:p>
          <a:p>
            <a:pPr>
              <a:buFont typeface="Wingdings" pitchFamily="2" charset="2"/>
              <a:buChar char="v"/>
            </a:pPr>
            <a:endParaRPr lang="uk-UA" dirty="0" smtClean="0"/>
          </a:p>
          <a:p>
            <a:pPr>
              <a:buFont typeface="Wingdings" pitchFamily="2" charset="2"/>
              <a:buChar char="v"/>
            </a:pPr>
            <a:r>
              <a:rPr lang="uk-UA" dirty="0" smtClean="0"/>
              <a:t>моделювання  та алгоритмізація  добору раціонального змісту та структури освітніх технологій  у залежності від очікуваного результату  формування предметних  та ключових компетентностей  учнів 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143001"/>
            <a:ext cx="2133600" cy="21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810000"/>
            <a:ext cx="213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4419600"/>
            <a:ext cx="34290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57200" y="685800"/>
            <a:ext cx="8153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Під освітньою технологією слід розуміти</a:t>
            </a:r>
            <a:r>
              <a:rPr lang="uk-UA" sz="4400" dirty="0" smtClean="0"/>
              <a:t>  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2209800"/>
            <a:ext cx="7848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науково обґрунтовану  системну модель діяльності вчителів і учнів, що містить детальний опис алгоритму  дій і прийомів вчителів з метою досягнення  наперед прогнозованих результатів навчання і виховання школярів </a:t>
            </a:r>
          </a:p>
          <a:p>
            <a:r>
              <a:rPr lang="uk-UA" sz="2800" dirty="0" smtClean="0"/>
              <a:t>засобами окремих </a:t>
            </a:r>
          </a:p>
          <a:p>
            <a:r>
              <a:rPr lang="uk-UA" sz="2800" dirty="0" smtClean="0"/>
              <a:t>навчальних дисциплін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33528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82000" cy="1162050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Основні освітні технології сучасності</a:t>
            </a:r>
            <a:endParaRPr lang="ru-RU" sz="4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867400" y="1752600"/>
            <a:ext cx="2743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3400" y="1600200"/>
            <a:ext cx="5791200" cy="4495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err="1" smtClean="0"/>
              <a:t>Особитстіно-орієтоване</a:t>
            </a:r>
            <a:r>
              <a:rPr lang="uk-UA" sz="2000" b="1" dirty="0" smtClean="0"/>
              <a:t> </a:t>
            </a:r>
            <a:r>
              <a:rPr lang="uk-UA" sz="2000" b="1" dirty="0" smtClean="0"/>
              <a:t>навчання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err="1" smtClean="0"/>
              <a:t>Ітерактивне</a:t>
            </a:r>
            <a:r>
              <a:rPr lang="uk-UA" sz="2000" b="1" dirty="0" smtClean="0"/>
              <a:t> </a:t>
            </a:r>
            <a:r>
              <a:rPr lang="uk-UA" sz="2000" b="1" dirty="0" smtClean="0"/>
              <a:t>навчання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Проблемне </a:t>
            </a:r>
            <a:r>
              <a:rPr lang="uk-UA" sz="2000" b="1" dirty="0" smtClean="0"/>
              <a:t>навчання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Продуктивне </a:t>
            </a:r>
            <a:r>
              <a:rPr lang="uk-UA" sz="2000" b="1" dirty="0" smtClean="0"/>
              <a:t>навчання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Системно-модульне </a:t>
            </a:r>
            <a:r>
              <a:rPr lang="uk-UA" sz="2000" b="1" dirty="0" smtClean="0"/>
              <a:t>навчання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Дистанційне </a:t>
            </a:r>
            <a:r>
              <a:rPr lang="uk-UA" sz="2000" b="1" dirty="0" smtClean="0"/>
              <a:t>навчання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Гуманістична педагогіка Ш. </a:t>
            </a:r>
            <a:r>
              <a:rPr lang="uk-UA" sz="2000" b="1" dirty="0" err="1" smtClean="0"/>
              <a:t>Амонашвілі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Ймовірнісна стратегія </a:t>
            </a:r>
            <a:r>
              <a:rPr lang="uk-UA" sz="2000" b="1" dirty="0" smtClean="0"/>
              <a:t>навчання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Потрійне пояснення </a:t>
            </a:r>
            <a:r>
              <a:rPr lang="uk-UA" sz="2000" b="1" dirty="0" smtClean="0"/>
              <a:t>матеріалу</a:t>
            </a:r>
            <a:endParaRPr lang="uk-UA" sz="2000" b="1" i="1" dirty="0" smtClean="0"/>
          </a:p>
          <a:p>
            <a:pPr>
              <a:buFont typeface="Arial" pitchFamily="34" charset="0"/>
              <a:buChar char="•"/>
            </a:pPr>
            <a:r>
              <a:rPr lang="uk-UA" sz="2000" b="1" dirty="0" smtClean="0"/>
              <a:t> </a:t>
            </a:r>
            <a:r>
              <a:rPr lang="uk-UA" sz="2000" b="1" dirty="0" smtClean="0"/>
              <a:t>Школа діалогу </a:t>
            </a:r>
            <a:r>
              <a:rPr lang="uk-UA" sz="2000" b="1" dirty="0" smtClean="0"/>
              <a:t>культур</a:t>
            </a:r>
            <a:endParaRPr lang="uk-UA" sz="2000" b="1" i="1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981200"/>
            <a:ext cx="8001000" cy="3124200"/>
          </a:xfrm>
        </p:spPr>
        <p:txBody>
          <a:bodyPr>
            <a:normAutofit/>
          </a:bodyPr>
          <a:lstStyle/>
          <a:p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Деякі приклади використання сучасних освітніх технологій навчання хімії :</a:t>
            </a:r>
            <a:endParaRPr lang="ru-RU" sz="4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7620000" cy="8382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</a:t>
            </a:r>
            <a:r>
              <a:rPr lang="ru-RU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</a:t>
            </a:r>
            <a:r>
              <a:rPr lang="ru-RU" dirty="0" smtClean="0">
                <a:solidFill>
                  <a:srgbClr val="000000"/>
                </a:solidFill>
              </a:rPr>
              <a:t>и</a:t>
            </a:r>
            <a:r>
              <a:rPr lang="ru-RU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</a:t>
            </a:r>
            <a:r>
              <a:rPr lang="ru-RU" dirty="0" smtClean="0">
                <a:solidFill>
                  <a:srgbClr val="66FF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</a:t>
            </a:r>
            <a:r>
              <a:rPr lang="ru-RU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</a:t>
            </a:r>
            <a:r>
              <a:rPr lang="ru-RU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r>
              <a:rPr lang="ru-RU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</a:t>
            </a:r>
            <a:r>
              <a:rPr lang="ru-RU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  <a:r>
              <a:rPr lang="ru-RU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</a:t>
            </a:r>
            <a:r>
              <a:rPr lang="ru-RU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</a:t>
            </a:r>
            <a:r>
              <a:rPr lang="ru-RU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</a:t>
            </a:r>
            <a:r>
              <a:rPr lang="ru-RU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</a:t>
            </a:r>
            <a:r>
              <a:rPr lang="ru-RU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</a:t>
            </a:r>
            <a:r>
              <a:rPr lang="ru-RU" dirty="0" smtClean="0">
                <a:solidFill>
                  <a:schemeClr val="tx2"/>
                </a:solidFill>
              </a:rPr>
              <a:t>р</a:t>
            </a:r>
            <a:r>
              <a:rPr lang="ru-RU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  <a:r>
              <a:rPr lang="ru-RU" dirty="0" smtClean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91000" y="1524000"/>
            <a:ext cx="4953000" cy="4525963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 fontScale="92500" lnSpcReduction="1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На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першому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поверсі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всього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дві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квартири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2800" b="1" kern="1200" dirty="0">
              <a:ln/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На другому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третьому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– по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вісім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2800" b="1" kern="1200" dirty="0">
              <a:ln/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Четвертий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п</a:t>
            </a:r>
            <a:r>
              <a:rPr lang="en-US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’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ятий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– 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побудовані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по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готельному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типу: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вісімнадцять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кімнат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на 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кожному. </a:t>
            </a:r>
            <a:endParaRPr lang="en-US" sz="2800" b="1" kern="1200" dirty="0">
              <a:ln/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kern="1200" dirty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На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шостому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сьомому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кімнаток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ще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більше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ru-RU" sz="2800" b="1" kern="1200" dirty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– по 32. </a:t>
            </a:r>
            <a:endParaRPr lang="en-US" sz="2800" b="1" kern="1200" dirty="0">
              <a:ln/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Чи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зустрічали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ви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коли-небудь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подібну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kern="1200" dirty="0" err="1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будівлю</a:t>
            </a:r>
            <a:r>
              <a:rPr lang="ru-RU" sz="2800" b="1" kern="1200" dirty="0" smtClean="0">
                <a:ln/>
                <a:solidFill>
                  <a:schemeClr val="tx1">
                    <a:lumMod val="95000"/>
                    <a:lumOff val="5000"/>
                  </a:schemeClr>
                </a:solidFill>
              </a:rPr>
              <a:t> ?</a:t>
            </a:r>
            <a:endParaRPr lang="ru-RU" sz="2800" b="1" kern="1200" dirty="0">
              <a:ln/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524000"/>
            <a:ext cx="290036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304800"/>
            <a:ext cx="6243638" cy="159385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028700" indent="-1028700" eaLnBrk="1" hangingPunct="1">
              <a:defRPr/>
            </a:pPr>
            <a:r>
              <a:rPr lang="uk-UA" sz="3200" i="1" u="sng" dirty="0" smtClean="0">
                <a:solidFill>
                  <a:srgbClr val="FFFFFF"/>
                </a:solidFill>
              </a:rPr>
              <a:t>ГРА</a:t>
            </a:r>
            <a:r>
              <a:rPr lang="ru-RU" sz="3200" i="1" u="sng" dirty="0" smtClean="0">
                <a:solidFill>
                  <a:srgbClr val="FFFFFF"/>
                </a:solidFill>
              </a:rPr>
              <a:t> </a:t>
            </a:r>
            <a:br>
              <a:rPr lang="ru-RU" sz="3200" i="1" u="sng" dirty="0" smtClean="0">
                <a:solidFill>
                  <a:srgbClr val="FFFFFF"/>
                </a:solidFill>
              </a:rPr>
            </a:br>
            <a:r>
              <a:rPr lang="ru-RU" sz="3200" i="1" u="sng" dirty="0" smtClean="0">
                <a:solidFill>
                  <a:srgbClr val="FFFFFF"/>
                </a:solidFill>
              </a:rPr>
              <a:t>«</a:t>
            </a:r>
            <a:r>
              <a:rPr lang="ru-RU" sz="3200" i="1" u="sng" dirty="0" err="1" smtClean="0">
                <a:solidFill>
                  <a:srgbClr val="FFFFFF"/>
                </a:solidFill>
              </a:rPr>
              <a:t>Хто</a:t>
            </a:r>
            <a:r>
              <a:rPr lang="ru-RU" sz="3200" i="1" u="sng" dirty="0" smtClean="0">
                <a:solidFill>
                  <a:srgbClr val="FFFFFF"/>
                </a:solidFill>
              </a:rPr>
              <a:t> </a:t>
            </a:r>
            <a:r>
              <a:rPr lang="ru-RU" sz="3200" i="1" u="sng" dirty="0" err="1" smtClean="0">
                <a:solidFill>
                  <a:srgbClr val="FFFFFF"/>
                </a:solidFill>
              </a:rPr>
              <a:t>кмітливіший</a:t>
            </a:r>
            <a:r>
              <a:rPr lang="ru-RU" sz="3200" i="1" u="sng" dirty="0" smtClean="0">
                <a:solidFill>
                  <a:srgbClr val="FFFFFF"/>
                </a:solidFill>
              </a:rPr>
              <a:t>?»</a:t>
            </a:r>
            <a:endParaRPr lang="ru-RU" sz="3200" dirty="0" smtClean="0">
              <a:solidFill>
                <a:srgbClr val="FFFFFF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008063" y="2138363"/>
            <a:ext cx="8135937" cy="3313112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i="1" kern="12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Складіть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назви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елементів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із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літер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endParaRPr lang="ru-RU" sz="2800" b="1" i="1" kern="12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b="1" i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«с», «</a:t>
            </a:r>
            <a:r>
              <a:rPr lang="ru-RU" sz="4800" b="1" i="1" kern="120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r>
              <a:rPr lang="ru-RU" sz="4800" b="1" i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», «</a:t>
            </a:r>
            <a:r>
              <a:rPr lang="ru-RU" sz="4800" b="1" i="1" kern="120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4800" b="1" i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», «</a:t>
            </a:r>
            <a:r>
              <a:rPr lang="ru-RU" sz="4800" b="1" i="1" kern="120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sz="4800" b="1" i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», «в», «</a:t>
            </a:r>
            <a:r>
              <a:rPr lang="ru-RU" sz="4800" b="1" i="1" kern="120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4800" b="1" i="1" kern="12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», «т», «л</a:t>
            </a:r>
            <a:r>
              <a:rPr lang="ru-RU" sz="4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», «к», «</a:t>
            </a:r>
            <a:r>
              <a:rPr lang="ru-RU" sz="4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</a:t>
            </a:r>
            <a:r>
              <a:rPr lang="ru-RU" sz="4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», «</a:t>
            </a:r>
            <a:r>
              <a:rPr lang="ru-RU" sz="4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ь</a:t>
            </a:r>
            <a:r>
              <a:rPr lang="ru-RU" sz="4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». </a:t>
            </a:r>
            <a:endParaRPr lang="ru-RU" sz="4800" b="1" i="1" kern="12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Голосні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букви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можна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додавати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r>
              <a:rPr lang="ru-RU" sz="2800" b="1" i="1" kern="120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будь-які</a:t>
            </a:r>
            <a:r>
              <a:rPr lang="ru-RU" sz="2800" b="1" i="1" kern="12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2800" b="1" i="1" kern="12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6388" name="Picture 8" descr="sveh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0"/>
            <a:ext cx="2411412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2" name="Rectangle 1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0"/>
            <a:ext cx="8229600" cy="1646238"/>
          </a:xfrm>
          <a:extLst>
            <a:ext uri="{91240B29-F687-4F45-9708-019B960494DF}"/>
          </a:ex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u="sng" kern="1200" dirty="0" smtClean="0"/>
              <a:t> </a:t>
            </a:r>
            <a:r>
              <a:rPr lang="ru-RU" i="1" u="sng" kern="1200" dirty="0"/>
              <a:t>Конкурс </a:t>
            </a:r>
            <a:br>
              <a:rPr lang="ru-RU" i="1" u="sng" kern="1200" dirty="0"/>
            </a:br>
            <a:r>
              <a:rPr lang="ru-RU" i="1" u="sng" kern="1200" dirty="0" smtClean="0">
                <a:solidFill>
                  <a:srgbClr val="FF0000"/>
                </a:solidFill>
              </a:rPr>
              <a:t>«</a:t>
            </a:r>
            <a:r>
              <a:rPr lang="ru-RU" i="1" u="sng" kern="1200" dirty="0" err="1" smtClean="0">
                <a:solidFill>
                  <a:srgbClr val="FF0000"/>
                </a:solidFill>
              </a:rPr>
              <a:t>Хто</a:t>
            </a:r>
            <a:r>
              <a:rPr lang="ru-RU" i="1" u="sng" kern="1200" dirty="0" smtClean="0">
                <a:solidFill>
                  <a:srgbClr val="FF0000"/>
                </a:solidFill>
              </a:rPr>
              <a:t> </a:t>
            </a:r>
            <a:r>
              <a:rPr lang="ru-RU" i="1" u="sng" kern="1200" dirty="0" err="1" smtClean="0">
                <a:solidFill>
                  <a:srgbClr val="FF0000"/>
                </a:solidFill>
              </a:rPr>
              <a:t>швидше</a:t>
            </a:r>
            <a:r>
              <a:rPr lang="ru-RU" i="1" u="sng" kern="1200" dirty="0" smtClean="0">
                <a:solidFill>
                  <a:srgbClr val="FF0000"/>
                </a:solidFill>
              </a:rPr>
              <a:t>?» </a:t>
            </a:r>
            <a:r>
              <a:rPr lang="ru-RU" i="1" u="sng" kern="1200" dirty="0">
                <a:solidFill>
                  <a:srgbClr val="FF0000"/>
                </a:solidFill>
              </a:rPr>
              <a:t/>
            </a:r>
            <a:br>
              <a:rPr lang="ru-RU" i="1" u="sng" kern="1200" dirty="0">
                <a:solidFill>
                  <a:srgbClr val="FF0000"/>
                </a:solidFill>
              </a:rPr>
            </a:br>
            <a:endParaRPr lang="ru-RU" i="1" u="sng" kern="1200" dirty="0">
              <a:solidFill>
                <a:srgbClr val="FF0000"/>
              </a:solidFill>
            </a:endParaRPr>
          </a:p>
        </p:txBody>
      </p:sp>
      <p:sp>
        <p:nvSpPr>
          <p:cNvPr id="10253" name="Rectangle 13"/>
          <p:cNvSpPr>
            <a:spLocks noGrp="1" noRot="1" noChangeArrowheads="1"/>
          </p:cNvSpPr>
          <p:nvPr>
            <p:ph idx="4294967295"/>
          </p:nvPr>
        </p:nvSpPr>
        <p:spPr>
          <a:xfrm>
            <a:off x="0" y="1600200"/>
            <a:ext cx="8229600" cy="4525963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Хто</a:t>
            </a:r>
            <a:r>
              <a:rPr lang="ru-RU" b="1" kern="120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запропонує</a:t>
            </a:r>
            <a:r>
              <a:rPr lang="ru-RU" b="1" kern="120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більше</a:t>
            </a:r>
            <a:r>
              <a:rPr lang="ru-RU" b="1" kern="120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хімічних</a:t>
            </a:r>
            <a:r>
              <a:rPr lang="ru-RU" b="1" kern="120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елементів</a:t>
            </a:r>
            <a:r>
              <a:rPr lang="ru-RU" b="1" kern="1200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, </a:t>
            </a: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назви</a:t>
            </a:r>
            <a:r>
              <a:rPr lang="ru-RU" b="1" kern="120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яких</a:t>
            </a:r>
            <a:r>
              <a:rPr lang="ru-RU" b="1" kern="120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</a:t>
            </a:r>
            <a:r>
              <a:rPr lang="ru-RU" b="1" kern="120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починаються</a:t>
            </a:r>
            <a:endParaRPr lang="ru-RU" b="1" kern="120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kern="1200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на букву 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9600" b="1" kern="1200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«А»?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7470775" y="62865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FF0066"/>
                </a:solidFill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 </a:t>
            </a:r>
          </a:p>
        </p:txBody>
      </p:sp>
      <p:pic>
        <p:nvPicPr>
          <p:cNvPr id="17415" name="Picture 22" descr="PICT05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2349500"/>
            <a:ext cx="2663825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724400"/>
            <a:ext cx="4572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</p:bld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</TotalTime>
  <Words>347</Words>
  <Application>Microsoft Office PowerPoint</Application>
  <PresentationFormat>Экран (4:3)</PresentationFormat>
  <Paragraphs>48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Міністерство освіти і науки України Херсонський державний університет Кафедра хімії та фармації</vt:lpstr>
      <vt:lpstr>Слайд 2</vt:lpstr>
      <vt:lpstr>Завдання навчальної дисципліни: </vt:lpstr>
      <vt:lpstr>Слайд 4</vt:lpstr>
      <vt:lpstr>Основні освітні технології сучасності</vt:lpstr>
      <vt:lpstr>Деякі приклади використання сучасних освітніх технологій навчання хімії :</vt:lpstr>
      <vt:lpstr>Причуда архитектора?</vt:lpstr>
      <vt:lpstr>ГРА  «Хто кмітливіший?»</vt:lpstr>
      <vt:lpstr> Конкурс  «Хто швидше?»  </vt:lpstr>
      <vt:lpstr>Проект: зробіть з картоплі гумові чобітки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vishnevskaya</cp:lastModifiedBy>
  <cp:revision>64</cp:revision>
  <cp:lastPrinted>1601-01-01T00:00:00Z</cp:lastPrinted>
  <dcterms:created xsi:type="dcterms:W3CDTF">1601-01-01T00:00:00Z</dcterms:created>
  <dcterms:modified xsi:type="dcterms:W3CDTF">2020-08-13T10:14:11Z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